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63" r:id="rId5"/>
    <p:sldId id="283" r:id="rId6"/>
    <p:sldId id="284" r:id="rId7"/>
    <p:sldId id="270" r:id="rId8"/>
    <p:sldId id="271" r:id="rId9"/>
    <p:sldId id="272" r:id="rId10"/>
    <p:sldId id="273" r:id="rId11"/>
    <p:sldId id="275" r:id="rId12"/>
    <p:sldId id="277" r:id="rId13"/>
    <p:sldId id="276" r:id="rId14"/>
    <p:sldId id="278" r:id="rId15"/>
    <p:sldId id="279" r:id="rId16"/>
    <p:sldId id="264" r:id="rId17"/>
    <p:sldId id="280" r:id="rId18"/>
    <p:sldId id="287" r:id="rId19"/>
    <p:sldId id="290" r:id="rId20"/>
    <p:sldId id="285" r:id="rId21"/>
    <p:sldId id="286" r:id="rId22"/>
    <p:sldId id="259" r:id="rId23"/>
    <p:sldId id="274" r:id="rId24"/>
    <p:sldId id="26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6776CB1F-2D0F-4EFE-8093-C486657FACAB}">
          <p14:sldIdLst>
            <p14:sldId id="256"/>
            <p14:sldId id="257"/>
            <p14:sldId id="265"/>
            <p14:sldId id="263"/>
            <p14:sldId id="283"/>
            <p14:sldId id="284"/>
            <p14:sldId id="270"/>
            <p14:sldId id="271"/>
            <p14:sldId id="272"/>
            <p14:sldId id="273"/>
            <p14:sldId id="275"/>
            <p14:sldId id="277"/>
            <p14:sldId id="276"/>
            <p14:sldId id="278"/>
            <p14:sldId id="279"/>
            <p14:sldId id="264"/>
            <p14:sldId id="280"/>
            <p14:sldId id="287"/>
            <p14:sldId id="290"/>
            <p14:sldId id="285"/>
            <p14:sldId id="286"/>
            <p14:sldId id="259"/>
            <p14:sldId id="274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AFAFA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7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Sieci neuronowe i modelowanie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wprowadzenie do tematyki zajęć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985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media.nature.com/full/nature-assets/nrn/journal/v10/n3/images/nrn2575-i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863" y="871554"/>
            <a:ext cx="6069257" cy="515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media.nature.com/full/nature-assets/nrn/journal/v10/n3/images/nrn2575-i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56" b="5199"/>
          <a:stretch/>
        </p:blipFill>
        <p:spPr bwMode="auto">
          <a:xfrm>
            <a:off x="1642491" y="3206181"/>
            <a:ext cx="8885999" cy="3225625"/>
          </a:xfrm>
          <a:prstGeom prst="rect">
            <a:avLst/>
          </a:prstGeom>
          <a:noFill/>
          <a:effectLst>
            <a:outerShdw blurRad="228600" dist="114300" dir="8520000" algn="ctr" rotWithShape="0">
              <a:srgbClr val="000000">
                <a:alpha val="9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63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/>
          <p:cNvSpPr txBox="1"/>
          <p:nvPr/>
        </p:nvSpPr>
        <p:spPr>
          <a:xfrm>
            <a:off x="4193624" y="2606565"/>
            <a:ext cx="3857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0" dirty="0" smtClean="0"/>
              <a:t>Przykład</a:t>
            </a:r>
            <a:endParaRPr lang="pl-PL" sz="8000" dirty="0"/>
          </a:p>
        </p:txBody>
      </p:sp>
    </p:spTree>
    <p:extLst>
      <p:ext uri="{BB962C8B-B14F-4D97-AF65-F5344CB8AC3E}">
        <p14:creationId xmlns:p14="http://schemas.microsoft.com/office/powerpoint/2010/main" val="69148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151" y="1008505"/>
            <a:ext cx="6789697" cy="4840991"/>
          </a:xfrm>
          <a:prstGeom prst="rect">
            <a:avLst/>
          </a:prstGeom>
        </p:spPr>
      </p:pic>
      <p:sp>
        <p:nvSpPr>
          <p:cNvPr id="2" name="Prostokąt 1"/>
          <p:cNvSpPr/>
          <p:nvPr/>
        </p:nvSpPr>
        <p:spPr>
          <a:xfrm>
            <a:off x="5234152" y="882869"/>
            <a:ext cx="4445876" cy="508700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792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753" y="858824"/>
            <a:ext cx="8139545" cy="5140351"/>
          </a:xfrm>
          <a:prstGeom prst="rect">
            <a:avLst/>
          </a:prstGeom>
        </p:spPr>
      </p:pic>
      <p:sp>
        <p:nvSpPr>
          <p:cNvPr id="3" name="Prostokąt 2"/>
          <p:cNvSpPr/>
          <p:nvPr/>
        </p:nvSpPr>
        <p:spPr>
          <a:xfrm>
            <a:off x="3962401" y="912169"/>
            <a:ext cx="2102068" cy="23145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/>
          <p:cNvSpPr/>
          <p:nvPr/>
        </p:nvSpPr>
        <p:spPr>
          <a:xfrm>
            <a:off x="6195849" y="998877"/>
            <a:ext cx="3347544" cy="23145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/>
          <p:cNvSpPr/>
          <p:nvPr/>
        </p:nvSpPr>
        <p:spPr>
          <a:xfrm>
            <a:off x="1542753" y="3280021"/>
            <a:ext cx="2766488" cy="27191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/>
          <p:cNvSpPr/>
          <p:nvPr/>
        </p:nvSpPr>
        <p:spPr>
          <a:xfrm>
            <a:off x="4440621" y="3209996"/>
            <a:ext cx="5102772" cy="27891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449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470" y="820538"/>
            <a:ext cx="5682081" cy="5216923"/>
          </a:xfrm>
          <a:prstGeom prst="rect">
            <a:avLst/>
          </a:prstGeom>
        </p:spPr>
      </p:pic>
      <p:sp>
        <p:nvSpPr>
          <p:cNvPr id="4" name="Prostokąt 3"/>
          <p:cNvSpPr/>
          <p:nvPr/>
        </p:nvSpPr>
        <p:spPr>
          <a:xfrm>
            <a:off x="5964621" y="925304"/>
            <a:ext cx="2982930" cy="2480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/>
          <p:cNvSpPr/>
          <p:nvPr/>
        </p:nvSpPr>
        <p:spPr>
          <a:xfrm>
            <a:off x="3265469" y="3405352"/>
            <a:ext cx="5682081" cy="25540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344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pnas.org/content/pnas/106/52/22546/F1.large.jpg?width=800&amp;height=600&amp;carouse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27" y="959415"/>
            <a:ext cx="4512155" cy="517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www.pnas.org/content/pnas/106/52/22546/F2.large.jpg?width=800&amp;height=600&amp;carouse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899" y="722494"/>
            <a:ext cx="4655627" cy="546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rostokąt 1"/>
          <p:cNvSpPr/>
          <p:nvPr/>
        </p:nvSpPr>
        <p:spPr>
          <a:xfrm>
            <a:off x="3026980" y="6385050"/>
            <a:ext cx="7493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/>
              </a:rPr>
              <a:t>anterior portion of the superior longitudinal fasciculus (</a:t>
            </a:r>
            <a:r>
              <a:rPr lang="en-US" dirty="0" err="1">
                <a:solidFill>
                  <a:schemeClr val="bg1"/>
                </a:solidFill>
                <a:latin typeface="Open Sans"/>
              </a:rPr>
              <a:t>aSLF</a:t>
            </a:r>
            <a:r>
              <a:rPr lang="en-US" dirty="0">
                <a:solidFill>
                  <a:schemeClr val="bg1"/>
                </a:solidFill>
                <a:latin typeface="Open Sans"/>
              </a:rPr>
              <a:t>)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43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Sieci Neuronowe</a:t>
            </a:r>
            <a:endParaRPr lang="pl-PL" dirty="0"/>
          </a:p>
        </p:txBody>
      </p:sp>
      <p:pic>
        <p:nvPicPr>
          <p:cNvPr id="16386" name="Picture 2" descr="https://qph.fs.quoracdn.net/main-qimg-8a19e73bffab9a7f6eab55fd5b47c0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23" y="2644228"/>
            <a:ext cx="8563967" cy="32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rostokąt 4"/>
          <p:cNvSpPr/>
          <p:nvPr/>
        </p:nvSpPr>
        <p:spPr>
          <a:xfrm>
            <a:off x="5234152" y="2644228"/>
            <a:ext cx="5128938" cy="321504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755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cdn-images-1.medium.com/max/1200/1*RXJ6tAmfN1AYLQr7p48L7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04" y="940343"/>
            <a:ext cx="10599766" cy="542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69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cdn-images-1.medium.com/max/1600/1*ZbmrsQJW-Lp72C5KoTnzU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732" y="1013025"/>
            <a:ext cx="9462841" cy="45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7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s://www.sysmicrolab.com/api/cdn/media/hBdWPvLbSbjxWpYIA3d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52" y="1627863"/>
            <a:ext cx="9552705" cy="359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87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Wymagania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3600" dirty="0" smtClean="0">
                <a:solidFill>
                  <a:srgbClr val="FF0000"/>
                </a:solidFill>
              </a:rPr>
              <a:t>sylabus</a:t>
            </a:r>
          </a:p>
          <a:p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5329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4507347" y="960584"/>
            <a:ext cx="3168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 smtClean="0"/>
              <a:t>Zastosowania</a:t>
            </a:r>
          </a:p>
          <a:p>
            <a:endParaRPr lang="pl-PL" dirty="0"/>
          </a:p>
          <a:p>
            <a:endParaRPr lang="pl-PL" dirty="0"/>
          </a:p>
        </p:txBody>
      </p:sp>
      <p:pic>
        <p:nvPicPr>
          <p:cNvPr id="22530" name="Picture 2" descr="https://pjreddie.com/media/image/Screen_Shot_2018-03-24_at_10.48.42_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88" y="1551099"/>
            <a:ext cx="5875680" cy="496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8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cdn-images-1.medium.com/max/1600/1*m8p5lhWdFDdapEFa2zUtI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734" y="966950"/>
            <a:ext cx="5380007" cy="484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57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1" y="883819"/>
            <a:ext cx="3871162" cy="3871162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426" y="2362103"/>
            <a:ext cx="3519237" cy="3519237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25" y="902297"/>
            <a:ext cx="2080749" cy="3871161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9094">
            <a:off x="1873753" y="3880353"/>
            <a:ext cx="2644055" cy="2644055"/>
          </a:xfrm>
          <a:prstGeom prst="rect">
            <a:avLst/>
          </a:prstGeom>
          <a:effectLst>
            <a:outerShdw blurRad="76200" dist="88900" dir="7800000" sx="103000" sy="103000" algn="ctr" rotWithShape="0">
              <a:srgbClr val="000000">
                <a:alpha val="75000"/>
              </a:srgbClr>
            </a:outerShdw>
          </a:effectLst>
        </p:spPr>
      </p:pic>
      <p:sp>
        <p:nvSpPr>
          <p:cNvPr id="11" name="Tytuł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1060450"/>
          </a:xfrm>
        </p:spPr>
        <p:txBody>
          <a:bodyPr>
            <a:normAutofit/>
          </a:bodyPr>
          <a:lstStyle/>
          <a:p>
            <a:r>
              <a:rPr lang="pl-PL" sz="3200" b="1" dirty="0"/>
              <a:t>s</a:t>
            </a:r>
            <a:r>
              <a:rPr lang="pl-PL" sz="3200" b="1" dirty="0" smtClean="0"/>
              <a:t>tyle transfer</a:t>
            </a:r>
            <a:endParaRPr lang="pl-PL" sz="3200" b="1" dirty="0"/>
          </a:p>
        </p:txBody>
      </p:sp>
    </p:spTree>
    <p:extLst>
      <p:ext uri="{BB962C8B-B14F-4D97-AF65-F5344CB8AC3E}">
        <p14:creationId xmlns:p14="http://schemas.microsoft.com/office/powerpoint/2010/main" val="337378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1" y="883819"/>
            <a:ext cx="3871162" cy="3871162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426" y="2362103"/>
            <a:ext cx="3519237" cy="3519237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25" y="902297"/>
            <a:ext cx="2080749" cy="3871161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9094">
            <a:off x="1873753" y="3880353"/>
            <a:ext cx="2644055" cy="2644055"/>
          </a:xfrm>
          <a:prstGeom prst="rect">
            <a:avLst/>
          </a:prstGeom>
          <a:effectLst>
            <a:outerShdw blurRad="76200" dist="88900" dir="7800000" sx="103000" sy="103000" algn="ctr" rotWithShape="0">
              <a:srgbClr val="000000">
                <a:alpha val="75000"/>
              </a:srgbClr>
            </a:outerShdw>
          </a:effectLst>
        </p:spPr>
      </p:pic>
      <p:sp>
        <p:nvSpPr>
          <p:cNvPr id="11" name="Tytuł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1060450"/>
          </a:xfrm>
        </p:spPr>
        <p:txBody>
          <a:bodyPr>
            <a:normAutofit/>
          </a:bodyPr>
          <a:lstStyle/>
          <a:p>
            <a:r>
              <a:rPr lang="pl-PL" sz="3200" b="1" dirty="0"/>
              <a:t>s</a:t>
            </a:r>
            <a:r>
              <a:rPr lang="pl-PL" sz="3200" b="1" dirty="0" smtClean="0"/>
              <a:t>tyle transfer</a:t>
            </a:r>
            <a:endParaRPr lang="pl-PL" sz="3200" b="1" dirty="0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8" t="37857" r="41751" b="21227"/>
          <a:stretch/>
        </p:blipFill>
        <p:spPr>
          <a:xfrm>
            <a:off x="3429051" y="883516"/>
            <a:ext cx="3778391" cy="4108251"/>
          </a:xfrm>
          <a:prstGeom prst="rect">
            <a:avLst/>
          </a:prstGeom>
          <a:effectLst>
            <a:glow rad="279400">
              <a:schemeClr val="bg1">
                <a:lumMod val="50000"/>
                <a:alpha val="40000"/>
              </a:schemeClr>
            </a:glow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628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1060450"/>
          </a:xfrm>
        </p:spPr>
        <p:txBody>
          <a:bodyPr>
            <a:normAutofit/>
          </a:bodyPr>
          <a:lstStyle/>
          <a:p>
            <a:r>
              <a:rPr lang="pl-PL" sz="3200" b="1" dirty="0"/>
              <a:t>s</a:t>
            </a:r>
            <a:r>
              <a:rPr lang="pl-PL" sz="3200" b="1" dirty="0" smtClean="0"/>
              <a:t>tyle transfer</a:t>
            </a:r>
            <a:endParaRPr lang="pl-PL" sz="3200" b="1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35" y="650955"/>
            <a:ext cx="2986398" cy="555609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34" y="650955"/>
            <a:ext cx="5677705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9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Tematyka zajęć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3600" dirty="0" smtClean="0"/>
              <a:t>Sieci (grafy) i ich analiza</a:t>
            </a:r>
          </a:p>
          <a:p>
            <a:r>
              <a:rPr lang="pl-PL" sz="3600" dirty="0" smtClean="0"/>
              <a:t>Sieci neuronowe i ich zastosowania</a:t>
            </a:r>
          </a:p>
          <a:p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3319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Grafy</a:t>
            </a:r>
            <a:endParaRPr lang="pl-PL" dirty="0"/>
          </a:p>
        </p:txBody>
      </p:sp>
      <p:pic>
        <p:nvPicPr>
          <p:cNvPr id="1026" name="Picture 2" descr="http://www.scottbot.net/HIAL/wp-content/uploads/2011/12/Ego_net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296" y="2592626"/>
            <a:ext cx="3549512" cy="34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/>
          <p:cNvSpPr txBox="1"/>
          <p:nvPr/>
        </p:nvSpPr>
        <p:spPr>
          <a:xfrm>
            <a:off x="5624945" y="2764221"/>
            <a:ext cx="52716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smtClean="0"/>
              <a:t>węzły, krawędzie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smtClean="0"/>
              <a:t>miasta, drogi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smtClean="0"/>
              <a:t>skrzyżowania, drogi (np. Google </a:t>
            </a:r>
            <a:r>
              <a:rPr lang="pl-PL" sz="2200" dirty="0" err="1" smtClean="0"/>
              <a:t>Maps</a:t>
            </a:r>
            <a:r>
              <a:rPr lang="pl-PL" sz="22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smtClean="0"/>
              <a:t>ludzie, znajomości (np. </a:t>
            </a:r>
            <a:r>
              <a:rPr lang="pl-PL" sz="2200" dirty="0" err="1" smtClean="0"/>
              <a:t>facebook</a:t>
            </a:r>
            <a:r>
              <a:rPr lang="pl-PL" sz="22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smtClean="0"/>
              <a:t>konta bankowe, transakcje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smtClean="0"/>
              <a:t>neurony, połączenia synaptyczne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smtClean="0"/>
              <a:t>obszary mózgowe, połącznie strukturalne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200" dirty="0" smtClean="0"/>
              <a:t>obszary mózgowe, połączenia funkcjonalne</a:t>
            </a:r>
            <a:endParaRPr lang="pl-PL" sz="2200" dirty="0"/>
          </a:p>
        </p:txBody>
      </p:sp>
    </p:spTree>
    <p:extLst>
      <p:ext uri="{BB962C8B-B14F-4D97-AF65-F5344CB8AC3E}">
        <p14:creationId xmlns:p14="http://schemas.microsoft.com/office/powerpoint/2010/main" val="391320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95401" y="5166396"/>
            <a:ext cx="9609666" cy="566738"/>
          </a:xfrm>
        </p:spPr>
        <p:txBody>
          <a:bodyPr/>
          <a:lstStyle/>
          <a:p>
            <a:r>
              <a:rPr lang="pl-PL" dirty="0" smtClean="0"/>
              <a:t>podstawowe miary liczone dla grafów</a:t>
            </a:r>
            <a:endParaRPr lang="pl-PL" dirty="0"/>
          </a:p>
        </p:txBody>
      </p:sp>
      <p:pic>
        <p:nvPicPr>
          <p:cNvPr id="18434" name="Picture 2" descr="https://www.researchgate.net/profile/Peng_Zhang266/publication/306327777/figure/fig3/AS:397195443490822@1471710181375/Graphic-illustration-of-the-network-descriptors-degree-triangle-clustering-coeffic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884" y="928637"/>
            <a:ext cx="7360227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52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95401" y="5166396"/>
            <a:ext cx="9609666" cy="566738"/>
          </a:xfrm>
        </p:spPr>
        <p:txBody>
          <a:bodyPr/>
          <a:lstStyle/>
          <a:p>
            <a:r>
              <a:rPr lang="pl-PL" dirty="0" smtClean="0"/>
              <a:t>„wszędzie mam blisko”</a:t>
            </a:r>
            <a:endParaRPr lang="pl-PL" dirty="0"/>
          </a:p>
        </p:txBody>
      </p:sp>
      <p:pic>
        <p:nvPicPr>
          <p:cNvPr id="21506" name="Picture 2" descr="https://aksakalli.github.io/images/2017-07-17-network-centrality-measures-and-their-visualization_files/28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659" y="800698"/>
            <a:ext cx="6445914" cy="445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23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Sieci mózgowe</a:t>
            </a:r>
            <a:endParaRPr lang="pl-PL" dirty="0"/>
          </a:p>
        </p:txBody>
      </p:sp>
      <p:pic>
        <p:nvPicPr>
          <p:cNvPr id="6146" name="Picture 2" descr="https://3c1703fe8d.site.internapcdn.net/newman/gfx/news/hires/2016/measuringd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258" y="2635610"/>
            <a:ext cx="4847435" cy="323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2.econ.osaka-u.ac.jp/~d-kominami/wordpress/wp-content/uploads/2015/11/br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10" y="2328153"/>
            <a:ext cx="53721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89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media.nature.com/full/nature-assets/nrn/journal/v10/n3/images/nrn2575-i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863" y="871554"/>
            <a:ext cx="6069257" cy="515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95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media.nature.com/full/nature-assets/nrn/journal/v10/n3/images/nrn2575-i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863" y="871554"/>
            <a:ext cx="6069257" cy="515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media.nature.com/full/nature-assets/nrn/journal/v10/n3/images/nrn2575-i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" b="44213"/>
          <a:stretch/>
        </p:blipFill>
        <p:spPr bwMode="auto">
          <a:xfrm>
            <a:off x="1999105" y="1289128"/>
            <a:ext cx="8078181" cy="3833061"/>
          </a:xfrm>
          <a:prstGeom prst="rect">
            <a:avLst/>
          </a:prstGeom>
          <a:noFill/>
          <a:effectLst>
            <a:outerShdw blurRad="228600" dist="114300" dir="8520000" algn="ctr" rotWithShape="0">
              <a:srgbClr val="000000">
                <a:alpha val="9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20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zny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2718</TotalTime>
  <Words>98</Words>
  <Application>Microsoft Office PowerPoint</Application>
  <PresentationFormat>Panoramiczny</PresentationFormat>
  <Paragraphs>26</Paragraphs>
  <Slides>24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24</vt:i4>
      </vt:variant>
    </vt:vector>
  </HeadingPairs>
  <TitlesOfParts>
    <vt:vector size="28" baseType="lpstr">
      <vt:lpstr>Arial</vt:lpstr>
      <vt:lpstr>Garamond</vt:lpstr>
      <vt:lpstr>Open Sans</vt:lpstr>
      <vt:lpstr>Organiczny</vt:lpstr>
      <vt:lpstr>Sieci neuronowe i modelowanie</vt:lpstr>
      <vt:lpstr>Wymagania</vt:lpstr>
      <vt:lpstr>Tematyka zajęć</vt:lpstr>
      <vt:lpstr>Grafy</vt:lpstr>
      <vt:lpstr>podstawowe miary liczone dla grafów</vt:lpstr>
      <vt:lpstr>„wszędzie mam blisko”</vt:lpstr>
      <vt:lpstr>Sieci mózgowe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Sieci Neuronowe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style transfer</vt:lpstr>
      <vt:lpstr>style transfer</vt:lpstr>
      <vt:lpstr>style transfer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Sieci neuronowe i modelowanie</dc:title>
  <dc:creator>swps</dc:creator>
  <cp:lastModifiedBy>swps</cp:lastModifiedBy>
  <cp:revision>33</cp:revision>
  <dcterms:created xsi:type="dcterms:W3CDTF">2018-03-25T21:02:18Z</dcterms:created>
  <dcterms:modified xsi:type="dcterms:W3CDTF">2018-04-06T15:09:29Z</dcterms:modified>
</cp:coreProperties>
</file>